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1" r:id="rId2"/>
    <p:sldId id="260" r:id="rId3"/>
    <p:sldId id="261" r:id="rId4"/>
    <p:sldId id="263" r:id="rId5"/>
    <p:sldId id="294" r:id="rId6"/>
    <p:sldId id="265" r:id="rId7"/>
    <p:sldId id="268" r:id="rId8"/>
    <p:sldId id="299" r:id="rId9"/>
    <p:sldId id="274" r:id="rId10"/>
    <p:sldId id="269" r:id="rId11"/>
    <p:sldId id="271" r:id="rId12"/>
    <p:sldId id="273" r:id="rId13"/>
    <p:sldId id="286" r:id="rId14"/>
    <p:sldId id="278" r:id="rId15"/>
    <p:sldId id="280" r:id="rId16"/>
    <p:sldId id="288" r:id="rId17"/>
    <p:sldId id="290" r:id="rId18"/>
    <p:sldId id="292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3F1DC-C26D-4D03-BF45-A67BB524B8B3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66926-DC33-4AB5-A3D1-B0B594EAB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982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6926-DC33-4AB5-A3D1-B0B594EABCE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736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C975-A57F-40C2-AA77-5DDDF5035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D777-8916-4C5A-A607-4CA78AAA0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01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C975-A57F-40C2-AA77-5DDDF5035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D777-8916-4C5A-A607-4CA78AAA0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787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C975-A57F-40C2-AA77-5DDDF5035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D777-8916-4C5A-A607-4CA78AAA0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135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C975-A57F-40C2-AA77-5DDDF5035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D777-8916-4C5A-A607-4CA78AAA0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60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C975-A57F-40C2-AA77-5DDDF5035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D777-8916-4C5A-A607-4CA78AAA0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158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C975-A57F-40C2-AA77-5DDDF5035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D777-8916-4C5A-A607-4CA78AAA0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291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C975-A57F-40C2-AA77-5DDDF5035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D777-8916-4C5A-A607-4CA78AAA0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48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C975-A57F-40C2-AA77-5DDDF5035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D777-8916-4C5A-A607-4CA78AAA0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619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C975-A57F-40C2-AA77-5DDDF5035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D777-8916-4C5A-A607-4CA78AAA0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076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C975-A57F-40C2-AA77-5DDDF5035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D777-8916-4C5A-A607-4CA78AAA0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099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C975-A57F-40C2-AA77-5DDDF5035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D777-8916-4C5A-A607-4CA78AAA0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39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4C975-A57F-40C2-AA77-5DDDF5035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3D777-8916-4C5A-A607-4CA78AAA0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574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4fcc7_af05411c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518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500175"/>
            <a:ext cx="6243654" cy="210027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a_AlgeriusCapsNr" pitchFamily="82" charset="-52"/>
              </a:rPr>
              <a:t>Правописание буквенных сочетаний</a:t>
            </a:r>
            <a:endParaRPr lang="ru-RU" sz="6000" dirty="0">
              <a:latin typeface="a_AlgeriusCapsNr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-ши,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-ща, чу-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щу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нч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нщ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рщ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90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_Albionic" pitchFamily="34" charset="-52"/>
              </a:rPr>
              <a:t>Закончи предложения</a:t>
            </a:r>
            <a:endParaRPr lang="ru-RU" dirty="0">
              <a:latin typeface="a_Albionic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	Небольшая </a:t>
            </a:r>
            <a:r>
              <a:rPr lang="ru-RU" sz="3600" b="1" dirty="0">
                <a:latin typeface="Georgia" pitchFamily="18" charset="0"/>
              </a:rPr>
              <a:t>книжка, листы которой скреплены или сшиты, </a:t>
            </a:r>
            <a:r>
              <a:rPr lang="ru-RU" sz="3600" b="1" dirty="0" smtClean="0">
                <a:latin typeface="Georgia" pitchFamily="18" charset="0"/>
              </a:rPr>
              <a:t>называется…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4" name="Рисунок 3" descr="36fb4a6c3ff2.png"/>
          <p:cNvPicPr>
            <a:picLocks noChangeAspect="1"/>
          </p:cNvPicPr>
          <p:nvPr/>
        </p:nvPicPr>
        <p:blipFill>
          <a:blip r:embed="rId2" cstate="print"/>
          <a:srcRect t="48958" r="39197"/>
          <a:stretch>
            <a:fillRect/>
          </a:stretch>
        </p:blipFill>
        <p:spPr>
          <a:xfrm>
            <a:off x="571472" y="4071942"/>
            <a:ext cx="2888282" cy="2285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48" y="3786190"/>
            <a:ext cx="347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latin typeface="Georgia" pitchFamily="18" charset="0"/>
              </a:rPr>
              <a:t>брош</a:t>
            </a:r>
            <a:r>
              <a:rPr lang="ru-RU" sz="4800" b="1" dirty="0" err="1" smtClean="0">
                <a:solidFill>
                  <a:srgbClr val="FF0000"/>
                </a:solidFill>
                <a:latin typeface="Georgia" pitchFamily="18" charset="0"/>
              </a:rPr>
              <a:t>Ю</a:t>
            </a:r>
            <a:r>
              <a:rPr lang="ru-RU" sz="4800" b="1" dirty="0" err="1" smtClean="0">
                <a:latin typeface="Georgia" pitchFamily="18" charset="0"/>
              </a:rPr>
              <a:t>ра</a:t>
            </a:r>
            <a:endParaRPr lang="ru-RU" sz="4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9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_Albionic" pitchFamily="34" charset="-52"/>
              </a:rPr>
              <a:t>Закончи предложения</a:t>
            </a:r>
            <a:endParaRPr lang="ru-RU" dirty="0">
              <a:latin typeface="a_Albionic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b="1" dirty="0" smtClean="0">
                <a:latin typeface="Georgia" pitchFamily="18" charset="0"/>
              </a:rPr>
              <a:t>Группа </a:t>
            </a:r>
            <a:r>
              <a:rPr lang="ru-RU" b="1" dirty="0">
                <a:latin typeface="Georgia" pitchFamily="18" charset="0"/>
              </a:rPr>
              <a:t>специалистов, которые решают вопрос о присуждении награды на конкурсах или выставках, называется</a:t>
            </a:r>
          </a:p>
        </p:txBody>
      </p:sp>
      <p:pic>
        <p:nvPicPr>
          <p:cNvPr id="4" name="Рисунок 3" descr="1304846965_6a00e008c5918088340120a5d083fd970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857628"/>
            <a:ext cx="3786213" cy="2841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4000504"/>
            <a:ext cx="2837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latin typeface="Georgia" pitchFamily="18" charset="0"/>
              </a:rPr>
              <a:t>ж</a:t>
            </a:r>
            <a:r>
              <a:rPr lang="ru-RU" sz="6000" b="1" dirty="0" err="1" smtClean="0">
                <a:solidFill>
                  <a:srgbClr val="FF0000"/>
                </a:solidFill>
                <a:latin typeface="Georgia" pitchFamily="18" charset="0"/>
              </a:rPr>
              <a:t>Ю</a:t>
            </a:r>
            <a:r>
              <a:rPr lang="ru-RU" sz="6000" b="1" dirty="0" err="1" smtClean="0">
                <a:latin typeface="Georgia" pitchFamily="18" charset="0"/>
              </a:rPr>
              <a:t>ри</a:t>
            </a:r>
            <a:endParaRPr lang="ru-RU" sz="6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0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_Albionic" pitchFamily="34" charset="-52"/>
              </a:rPr>
              <a:t>Закончи предложения</a:t>
            </a:r>
            <a:endParaRPr lang="ru-RU" dirty="0">
              <a:latin typeface="a_Albionic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b="1" dirty="0" smtClean="0">
                <a:latin typeface="Georgia" pitchFamily="18" charset="0"/>
              </a:rPr>
              <a:t>Тучек </a:t>
            </a:r>
            <a:r>
              <a:rPr lang="ru-RU" b="1" dirty="0">
                <a:latin typeface="Georgia" pitchFamily="18" charset="0"/>
              </a:rPr>
              <a:t>нет на горизонте, но раскрылся в небе ЗОНТИК. Через несколько минут опустился</a:t>
            </a:r>
          </a:p>
        </p:txBody>
      </p:sp>
      <p:pic>
        <p:nvPicPr>
          <p:cNvPr id="4" name="Рисунок 3" descr="37798-clipart-illustration-of-a-daring-man-in-green-descending-with-a-parachute-while-sky-div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3571876"/>
            <a:ext cx="2940844" cy="282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4348" y="4143380"/>
            <a:ext cx="3828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latin typeface="Georgia" pitchFamily="18" charset="0"/>
              </a:rPr>
              <a:t>параш</a:t>
            </a:r>
            <a:r>
              <a:rPr lang="ru-RU" sz="5400" b="1" dirty="0" err="1" smtClean="0">
                <a:solidFill>
                  <a:srgbClr val="FF0000"/>
                </a:solidFill>
                <a:latin typeface="Georgia" pitchFamily="18" charset="0"/>
              </a:rPr>
              <a:t>Ю</a:t>
            </a:r>
            <a:r>
              <a:rPr lang="ru-RU" sz="5400" b="1" dirty="0" err="1" smtClean="0">
                <a:latin typeface="Georgia" pitchFamily="18" charset="0"/>
              </a:rPr>
              <a:t>т</a:t>
            </a:r>
            <a:endParaRPr lang="ru-RU" sz="5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6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поморфемно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слова</a:t>
            </a:r>
            <a:r>
              <a:rPr lang="ru-RU" dirty="0">
                <a:latin typeface="a_Albionic" pitchFamily="34" charset="-52"/>
              </a:rPr>
              <a:t/>
            </a:r>
            <a:br>
              <a:rPr lang="ru-RU" dirty="0">
                <a:latin typeface="a_Albionic" pitchFamily="34" charset="-52"/>
              </a:rPr>
            </a:br>
            <a:endParaRPr lang="ru-RU" dirty="0">
              <a:latin typeface="a_Albionic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571612"/>
            <a:ext cx="5857916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err="1" smtClean="0">
                <a:latin typeface="Georgia" pitchFamily="18" charset="0"/>
              </a:rPr>
              <a:t>Огнетуш</a:t>
            </a:r>
            <a:r>
              <a:rPr lang="ru-RU" sz="3600" b="1" dirty="0" smtClean="0">
                <a:latin typeface="Georgia" pitchFamily="18" charset="0"/>
              </a:rPr>
              <a:t>…</a:t>
            </a:r>
            <a:r>
              <a:rPr lang="ru-RU" sz="3600" b="1" dirty="0" err="1" smtClean="0">
                <a:latin typeface="Georgia" pitchFamily="18" charset="0"/>
              </a:rPr>
              <a:t>тель</a:t>
            </a:r>
            <a:r>
              <a:rPr lang="ru-RU" sz="3600" b="1" dirty="0" smtClean="0">
                <a:latin typeface="Georgia" pitchFamily="18" charset="0"/>
              </a:rPr>
              <a:t>,</a:t>
            </a:r>
          </a:p>
          <a:p>
            <a:pPr>
              <a:buNone/>
            </a:pPr>
            <a:r>
              <a:rPr lang="ru-RU" sz="3600" b="1" dirty="0">
                <a:latin typeface="Georgia" pitchFamily="18" charset="0"/>
              </a:rPr>
              <a:t>ж</a:t>
            </a:r>
            <a:r>
              <a:rPr lang="ru-RU" sz="3600" b="1" dirty="0" smtClean="0">
                <a:latin typeface="Georgia" pitchFamily="18" charset="0"/>
              </a:rPr>
              <a:t>..</a:t>
            </a:r>
            <a:r>
              <a:rPr lang="ru-RU" sz="3600" b="1" dirty="0" err="1" smtClean="0">
                <a:latin typeface="Georgia" pitchFamily="18" charset="0"/>
              </a:rPr>
              <a:t>вопись</a:t>
            </a:r>
            <a:r>
              <a:rPr lang="ru-RU" sz="3600" b="1" dirty="0" smtClean="0">
                <a:latin typeface="Georgia" pitchFamily="18" charset="0"/>
              </a:rPr>
              <a:t>,</a:t>
            </a:r>
          </a:p>
          <a:p>
            <a:pPr>
              <a:buNone/>
            </a:pPr>
            <a:r>
              <a:rPr lang="ru-RU" sz="3600" b="1" dirty="0">
                <a:latin typeface="Georgia" pitchFamily="18" charset="0"/>
              </a:rPr>
              <a:t>п</a:t>
            </a:r>
            <a:r>
              <a:rPr lang="ru-RU" sz="3600" b="1" dirty="0" smtClean="0">
                <a:latin typeface="Georgia" pitchFamily="18" charset="0"/>
              </a:rPr>
              <a:t>ейзаж..</a:t>
            </a:r>
            <a:r>
              <a:rPr lang="ru-RU" sz="3600" b="1" dirty="0" err="1" smtClean="0">
                <a:latin typeface="Georgia" pitchFamily="18" charset="0"/>
              </a:rPr>
              <a:t>ст</a:t>
            </a:r>
            <a:r>
              <a:rPr lang="ru-RU" sz="3600" b="1" dirty="0" smtClean="0">
                <a:latin typeface="Georgia" pitchFamily="18" charset="0"/>
              </a:rPr>
              <a:t>,</a:t>
            </a:r>
          </a:p>
          <a:p>
            <a:pPr>
              <a:buNone/>
            </a:pPr>
            <a:r>
              <a:rPr lang="ru-RU" sz="3600" b="1" dirty="0" err="1">
                <a:latin typeface="Georgia" pitchFamily="18" charset="0"/>
              </a:rPr>
              <a:t>р</a:t>
            </a:r>
            <a:r>
              <a:rPr lang="ru-RU" sz="3600" b="1" dirty="0" err="1" smtClean="0">
                <a:latin typeface="Georgia" pitchFamily="18" charset="0"/>
              </a:rPr>
              <a:t>аскрош</a:t>
            </a:r>
            <a:r>
              <a:rPr lang="ru-RU" sz="3600" b="1" dirty="0" smtClean="0">
                <a:latin typeface="Georgia" pitchFamily="18" charset="0"/>
              </a:rPr>
              <a:t>..</a:t>
            </a:r>
            <a:r>
              <a:rPr lang="ru-RU" sz="3600" b="1" dirty="0" err="1" smtClean="0">
                <a:latin typeface="Georgia" pitchFamily="18" charset="0"/>
              </a:rPr>
              <a:t>ть</a:t>
            </a:r>
            <a:r>
              <a:rPr lang="ru-RU" sz="3600" b="1" dirty="0" smtClean="0">
                <a:latin typeface="Georgia" pitchFamily="18" charset="0"/>
              </a:rPr>
              <a:t>,</a:t>
            </a:r>
          </a:p>
          <a:p>
            <a:pPr>
              <a:buNone/>
            </a:pPr>
            <a:r>
              <a:rPr lang="ru-RU" sz="3600" b="1" dirty="0" err="1">
                <a:latin typeface="Georgia" pitchFamily="18" charset="0"/>
              </a:rPr>
              <a:t>н</a:t>
            </a:r>
            <a:r>
              <a:rPr lang="ru-RU" sz="3600" b="1" dirty="0" err="1" smtClean="0">
                <a:latin typeface="Georgia" pitchFamily="18" charset="0"/>
              </a:rPr>
              <a:t>еуж</a:t>
            </a:r>
            <a:r>
              <a:rPr lang="ru-RU" sz="3600" b="1" dirty="0" smtClean="0">
                <a:latin typeface="Georgia" pitchFamily="18" charset="0"/>
              </a:rPr>
              <a:t>..</a:t>
            </a:r>
            <a:r>
              <a:rPr lang="ru-RU" sz="3600" b="1" dirty="0" err="1" smtClean="0">
                <a:latin typeface="Georgia" pitchFamily="18" charset="0"/>
              </a:rPr>
              <a:t>вчивый</a:t>
            </a:r>
            <a:endParaRPr lang="ru-RU" sz="3600" b="1" dirty="0" smtClean="0">
              <a:latin typeface="Georgia" pitchFamily="18" charset="0"/>
            </a:endParaRPr>
          </a:p>
          <a:p>
            <a:pPr>
              <a:buNone/>
            </a:pPr>
            <a:endParaRPr lang="ru-RU" sz="3600" b="1" dirty="0">
              <a:latin typeface="Georgia" pitchFamily="18" charset="0"/>
            </a:endParaRPr>
          </a:p>
        </p:txBody>
      </p:sp>
      <p:pic>
        <p:nvPicPr>
          <p:cNvPr id="12" name="Рисунок 11" descr="69260993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2500330" cy="4794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0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25544" cy="2511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Правописание сочетаний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ча-ща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чу-щу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жи-ши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надо отличать  от написания слов с безударной гласной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корне слова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429000"/>
            <a:ext cx="8115328" cy="2697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3284984"/>
          <a:ext cx="8784976" cy="2448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/>
                <a:gridCol w="439248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ЧА-ЩА, ЧУ-ЩУ, ЖИ-ШИ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Безударная гласная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корне слова</a:t>
                      </a:r>
                      <a:endParaRPr lang="ru-RU" b="1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02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1535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>
                <a:latin typeface="a_Albionic" pitchFamily="34" charset="-52"/>
              </a:rPr>
              <a:t>К данным словам </a:t>
            </a:r>
            <a:r>
              <a:rPr lang="ru-RU" sz="3200" dirty="0" smtClean="0">
                <a:latin typeface="a_Albionic" pitchFamily="34" charset="-52"/>
              </a:rPr>
              <a:t>подберите синонимы </a:t>
            </a:r>
            <a:r>
              <a:rPr lang="ru-RU" sz="3200" dirty="0">
                <a:latin typeface="a_Albionic" pitchFamily="34" charset="-52"/>
              </a:rPr>
              <a:t>с сочетаниями ЧУ, ЧА, ЩА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sz="3600" b="1" dirty="0" smtClean="0">
                <a:latin typeface="Georgia" pitchFamily="18" charset="0"/>
              </a:rPr>
              <a:t>Волшебник </a:t>
            </a:r>
            <a:r>
              <a:rPr lang="ru-RU" sz="3600" b="1" dirty="0">
                <a:latin typeface="Georgia" pitchFamily="18" charset="0"/>
              </a:rPr>
              <a:t>– 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	Глушь </a:t>
            </a:r>
            <a:r>
              <a:rPr lang="ru-RU" sz="3600" b="1" dirty="0">
                <a:latin typeface="Georgia" pitchFamily="18" charset="0"/>
              </a:rPr>
              <a:t>– 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	Храбрец </a:t>
            </a:r>
            <a:r>
              <a:rPr lang="ru-RU" sz="3600" b="1" dirty="0">
                <a:latin typeface="Georgia" pitchFamily="18" charset="0"/>
              </a:rPr>
              <a:t>– 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	Нередко </a:t>
            </a:r>
            <a:r>
              <a:rPr lang="ru-RU" sz="3600" b="1" dirty="0">
                <a:latin typeface="Georgia" pitchFamily="18" charset="0"/>
              </a:rPr>
              <a:t>– </a:t>
            </a:r>
            <a:endParaRPr lang="ru-RU" sz="36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600" b="1" dirty="0">
                <a:latin typeface="Georgia" pitchFamily="18" charset="0"/>
              </a:rPr>
              <a:t>	</a:t>
            </a:r>
            <a:r>
              <a:rPr lang="ru-RU" sz="3600" b="1" dirty="0" smtClean="0">
                <a:latin typeface="Georgia" pitchFamily="18" charset="0"/>
              </a:rPr>
              <a:t>Грязный </a:t>
            </a:r>
            <a:r>
              <a:rPr lang="ru-RU" sz="3600" b="1" dirty="0">
                <a:latin typeface="Georgia" pitchFamily="18" charset="0"/>
              </a:rPr>
              <a:t>– 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	Жалеть </a:t>
            </a:r>
            <a:r>
              <a:rPr lang="ru-RU" sz="3600" b="1" dirty="0">
                <a:latin typeface="Georgia" pitchFamily="18" charset="0"/>
              </a:rPr>
              <a:t>– 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357686" y="1643050"/>
            <a:ext cx="3771920" cy="6126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Georgia" pitchFamily="18" charset="0"/>
              </a:rPr>
              <a:t>ч</a:t>
            </a:r>
            <a:r>
              <a:rPr lang="ru-RU" sz="3600" b="1" dirty="0" err="1" smtClean="0">
                <a:latin typeface="Georgia" pitchFamily="18" charset="0"/>
              </a:rPr>
              <a:t>_родей</a:t>
            </a:r>
            <a:endParaRPr lang="ru-RU" sz="36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928926" y="2285992"/>
            <a:ext cx="377192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Georgia" pitchFamily="18" charset="0"/>
              </a:rPr>
              <a:t>ч</a:t>
            </a:r>
            <a:r>
              <a:rPr lang="ru-RU" sz="3600" b="1" dirty="0" err="1" smtClean="0">
                <a:latin typeface="Georgia" pitchFamily="18" charset="0"/>
              </a:rPr>
              <a:t>_ща</a:t>
            </a:r>
            <a:endParaRPr lang="ru-RU" sz="3600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929058" y="2928934"/>
            <a:ext cx="3771920" cy="612648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Georgia" pitchFamily="18" charset="0"/>
              </a:rPr>
              <a:t>с</a:t>
            </a:r>
            <a:r>
              <a:rPr lang="ru-RU" sz="3600" b="1" dirty="0" err="1" smtClean="0">
                <a:latin typeface="Georgia" pitchFamily="18" charset="0"/>
              </a:rPr>
              <a:t>мельч_к</a:t>
            </a:r>
            <a:endParaRPr lang="ru-RU" sz="36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571868" y="3571876"/>
            <a:ext cx="3771920" cy="612648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Georgia" pitchFamily="18" charset="0"/>
              </a:rPr>
              <a:t>ч</a:t>
            </a:r>
            <a:r>
              <a:rPr lang="ru-RU" sz="3600" b="1" dirty="0" err="1" smtClean="0">
                <a:latin typeface="Georgia" pitchFamily="18" charset="0"/>
              </a:rPr>
              <a:t>_сто</a:t>
            </a:r>
            <a:endParaRPr lang="ru-RU" sz="3600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786182" y="4214818"/>
            <a:ext cx="3771920" cy="61264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Georgia" pitchFamily="18" charset="0"/>
              </a:rPr>
              <a:t>ч</a:t>
            </a:r>
            <a:r>
              <a:rPr lang="ru-RU" sz="3600" b="1" dirty="0" err="1" smtClean="0">
                <a:latin typeface="Georgia" pitchFamily="18" charset="0"/>
              </a:rPr>
              <a:t>_мазый</a:t>
            </a:r>
            <a:endParaRPr lang="ru-RU" sz="36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57554" y="4857760"/>
            <a:ext cx="3771920" cy="61264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Georgia" pitchFamily="18" charset="0"/>
              </a:rPr>
              <a:t>щ</a:t>
            </a:r>
            <a:r>
              <a:rPr lang="ru-RU" sz="3600" b="1" dirty="0" err="1" smtClean="0">
                <a:latin typeface="Georgia" pitchFamily="18" charset="0"/>
              </a:rPr>
              <a:t>_дить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1571612"/>
            <a:ext cx="53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а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2214554"/>
            <a:ext cx="53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а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285749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а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28" y="3500438"/>
            <a:ext cx="53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а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4143380"/>
            <a:ext cx="53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Georgia" pitchFamily="18" charset="0"/>
              </a:rPr>
              <a:t>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3438" y="4786322"/>
            <a:ext cx="60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а</a:t>
            </a:r>
            <a:endParaRPr lang="ru-RU" sz="36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26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520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буквенных сочетаниях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нч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нщ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рщ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600" b="1" dirty="0">
                <a:latin typeface="Georgia" pitchFamily="18" charset="0"/>
              </a:rPr>
              <a:t> </a:t>
            </a:r>
            <a:r>
              <a:rPr lang="ru-RU" sz="3600" b="1" dirty="0" smtClean="0">
                <a:latin typeface="Georgia" pitchFamily="18" charset="0"/>
              </a:rPr>
              <a:t>          Никогда не пишется Ь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4" name="Рисунок 3" descr="36fb4a6c3ff2.png"/>
          <p:cNvPicPr>
            <a:picLocks noChangeAspect="1"/>
          </p:cNvPicPr>
          <p:nvPr/>
        </p:nvPicPr>
        <p:blipFill>
          <a:blip r:embed="rId2" cstate="print"/>
          <a:srcRect t="48958" r="39197"/>
          <a:stretch>
            <a:fillRect/>
          </a:stretch>
        </p:blipFill>
        <p:spPr>
          <a:xfrm>
            <a:off x="571472" y="4071942"/>
            <a:ext cx="2888282" cy="22859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92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60790"/>
            <a:ext cx="8229600" cy="2511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словообразовательным моделям  упражнения 190 составьте и запишите слова, подчеркните сочетания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нч,рщ,щн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632" y="3356992"/>
            <a:ext cx="8229600" cy="2692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   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4" name="Рисунок 3" descr="36fb4a6c3ff2.png"/>
          <p:cNvPicPr>
            <a:picLocks noChangeAspect="1"/>
          </p:cNvPicPr>
          <p:nvPr/>
        </p:nvPicPr>
        <p:blipFill>
          <a:blip r:embed="rId2" cstate="print"/>
          <a:srcRect t="48958" r="39197"/>
          <a:stretch>
            <a:fillRect/>
          </a:stretch>
        </p:blipFill>
        <p:spPr>
          <a:xfrm>
            <a:off x="571472" y="4071942"/>
            <a:ext cx="2888282" cy="22859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86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4270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 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повторили…..</a:t>
            </a: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Запомнили…..</a:t>
            </a: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Д.з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189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Подведем итог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71626814_5198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429132"/>
            <a:ext cx="1785950" cy="2076876"/>
          </a:xfrm>
          <a:prstGeom prst="rect">
            <a:avLst/>
          </a:prstGeom>
        </p:spPr>
      </p:pic>
      <p:pic>
        <p:nvPicPr>
          <p:cNvPr id="31" name="Рисунок 30" descr="71626831_319823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4643446"/>
            <a:ext cx="1554109" cy="1819013"/>
          </a:xfrm>
          <a:prstGeom prst="rect">
            <a:avLst/>
          </a:prstGeom>
        </p:spPr>
      </p:pic>
      <p:pic>
        <p:nvPicPr>
          <p:cNvPr id="19" name="Рисунок 18" descr="71626831_319823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4730" y="4795846"/>
            <a:ext cx="1554109" cy="1819013"/>
          </a:xfrm>
          <a:prstGeom prst="rect">
            <a:avLst/>
          </a:prstGeom>
        </p:spPr>
      </p:pic>
      <p:pic>
        <p:nvPicPr>
          <p:cNvPr id="21" name="Рисунок 20" descr="71626814_5198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638" y="4460243"/>
            <a:ext cx="1785950" cy="2076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56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4270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71626814_5198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429132"/>
            <a:ext cx="1785950" cy="2076876"/>
          </a:xfrm>
          <a:prstGeom prst="rect">
            <a:avLst/>
          </a:prstGeom>
        </p:spPr>
      </p:pic>
      <p:pic>
        <p:nvPicPr>
          <p:cNvPr id="31" name="Рисунок 30" descr="71626831_3198235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4643446"/>
            <a:ext cx="1554109" cy="1819013"/>
          </a:xfrm>
          <a:prstGeom prst="rect">
            <a:avLst/>
          </a:prstGeom>
        </p:spPr>
      </p:pic>
      <p:pic>
        <p:nvPicPr>
          <p:cNvPr id="19" name="Рисунок 18" descr="71626831_3198235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468655"/>
            <a:ext cx="1554109" cy="1819013"/>
          </a:xfrm>
          <a:prstGeom prst="rect">
            <a:avLst/>
          </a:prstGeom>
        </p:spPr>
      </p:pic>
      <p:pic>
        <p:nvPicPr>
          <p:cNvPr id="21" name="Рисунок 20" descr="71626814_5198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1153" y="3210792"/>
            <a:ext cx="1785950" cy="2076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12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Орфоэпическая минутка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Фонетика, туфля, оптовый, досуг, столяр, щавель, звонит, скучно, сердечно, скворечник , чтобы, компьютер.</a:t>
            </a:r>
          </a:p>
          <a:p>
            <a:pPr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6fb4a6c3ff2.png"/>
          <p:cNvPicPr>
            <a:picLocks noChangeAspect="1"/>
          </p:cNvPicPr>
          <p:nvPr/>
        </p:nvPicPr>
        <p:blipFill>
          <a:blip r:embed="rId2" cstate="print"/>
          <a:srcRect t="48958" r="39197"/>
          <a:stretch>
            <a:fillRect/>
          </a:stretch>
        </p:blipFill>
        <p:spPr>
          <a:xfrm>
            <a:off x="4572000" y="4071942"/>
            <a:ext cx="2888282" cy="2285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48" y="378619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8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0184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Написание большинства морфем подчиняется требованию писать их одинаково, т. е. независимо от произношения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6fb4a6c3ff2.png"/>
          <p:cNvPicPr>
            <a:picLocks noChangeAspect="1"/>
          </p:cNvPicPr>
          <p:nvPr/>
        </p:nvPicPr>
        <p:blipFill>
          <a:blip r:embed="rId2" cstate="print"/>
          <a:srcRect t="48958" r="39197"/>
          <a:stretch>
            <a:fillRect/>
          </a:stretch>
        </p:blipFill>
        <p:spPr>
          <a:xfrm>
            <a:off x="5220072" y="4475352"/>
            <a:ext cx="2808312" cy="18825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88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74105"/>
            <a:ext cx="8250758" cy="34058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Отдельную группу правил составляют написания некоторых буквенных сочетаний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3600" b="1" dirty="0" smtClean="0">
              <a:latin typeface="Georgia" pitchFamily="18" charset="0"/>
            </a:endParaRPr>
          </a:p>
          <a:p>
            <a:pPr>
              <a:buNone/>
            </a:pPr>
            <a:endParaRPr lang="ru-RU" sz="3600" b="1" dirty="0">
              <a:latin typeface="Georgia" pitchFamily="18" charset="0"/>
            </a:endParaRPr>
          </a:p>
          <a:p>
            <a:pPr>
              <a:buNone/>
            </a:pPr>
            <a:endParaRPr lang="ru-RU" sz="3600" b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-ши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-ща, чу-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чк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нч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нщ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рщ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>
              <a:latin typeface="Georgia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                                      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4" name="Рисунок 3" descr="36fb4a6c3ff2.png"/>
          <p:cNvPicPr>
            <a:picLocks noChangeAspect="1"/>
          </p:cNvPicPr>
          <p:nvPr/>
        </p:nvPicPr>
        <p:blipFill>
          <a:blip r:embed="rId2" cstate="print"/>
          <a:srcRect t="48958" r="39197"/>
          <a:stretch>
            <a:fillRect/>
          </a:stretch>
        </p:blipFill>
        <p:spPr>
          <a:xfrm>
            <a:off x="5868144" y="3933056"/>
            <a:ext cx="2888282" cy="22859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52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179" y="260648"/>
            <a:ext cx="8229600" cy="5760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Прочитайте стихотворение  А.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Милна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(перевод Б.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Заходера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Жили два медвежонка в чащобе глухой,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один был хороший, другой был плохой,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хороший твердил своё: «Дважды один»,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плохой всё немытый ходил.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Найдите в тексте всегда твердые и всегда мягкие шипящие. Запишите их в транскрипции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378619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a_Albionic" pitchFamily="34" charset="-52"/>
              </a:rPr>
              <a:t>Повторим  правило</a:t>
            </a:r>
            <a:endParaRPr lang="ru-RU" b="1" dirty="0">
              <a:latin typeface="a_Albionic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428736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После </a:t>
            </a:r>
            <a:r>
              <a:rPr lang="ru-RU" sz="3200" b="1" dirty="0" err="1" smtClean="0">
                <a:latin typeface="Georgia" pitchFamily="18" charset="0"/>
              </a:rPr>
              <a:t>щипящих</a:t>
            </a:r>
            <a:r>
              <a:rPr lang="ru-RU" sz="3200" b="1" dirty="0" smtClean="0">
                <a:latin typeface="Georgia" pitchFamily="18" charset="0"/>
              </a:rPr>
              <a:t> 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9" name="Рисунок 8" descr="0_5c6fc_351d0943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071810"/>
            <a:ext cx="1317215" cy="1317215"/>
          </a:xfrm>
          <a:prstGeom prst="rect">
            <a:avLst/>
          </a:prstGeom>
        </p:spPr>
      </p:pic>
      <p:pic>
        <p:nvPicPr>
          <p:cNvPr id="10" name="Рисунок 9" descr="0_5c6ea_e7deb645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928802"/>
            <a:ext cx="1317215" cy="1317215"/>
          </a:xfrm>
          <a:prstGeom prst="rect">
            <a:avLst/>
          </a:prstGeom>
        </p:spPr>
      </p:pic>
      <p:pic>
        <p:nvPicPr>
          <p:cNvPr id="11" name="Рисунок 10" descr="0_5c6fd_47a7d3d9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469347"/>
            <a:ext cx="1388653" cy="1388653"/>
          </a:xfrm>
          <a:prstGeom prst="rect">
            <a:avLst/>
          </a:prstGeom>
        </p:spPr>
      </p:pic>
      <p:pic>
        <p:nvPicPr>
          <p:cNvPr id="13" name="Содержимое 12" descr="0_5c6fb_cafb0e0b_L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42910" y="4500570"/>
            <a:ext cx="1054089" cy="1054089"/>
          </a:xfrm>
        </p:spPr>
      </p:pic>
      <p:sp>
        <p:nvSpPr>
          <p:cNvPr id="14" name="TextBox 13"/>
          <p:cNvSpPr txBox="1"/>
          <p:nvPr/>
        </p:nvSpPr>
        <p:spPr>
          <a:xfrm>
            <a:off x="3143240" y="2071678"/>
            <a:ext cx="1176925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Georgia" pitchFamily="18" charset="0"/>
              </a:rPr>
              <a:t>П</a:t>
            </a:r>
          </a:p>
          <a:p>
            <a:r>
              <a:rPr lang="ru-RU" sz="6000" b="1" dirty="0" smtClean="0">
                <a:latin typeface="Georgia" pitchFamily="18" charset="0"/>
              </a:rPr>
              <a:t>И</a:t>
            </a:r>
          </a:p>
          <a:p>
            <a:r>
              <a:rPr lang="ru-RU" sz="6000" b="1" dirty="0" smtClean="0">
                <a:latin typeface="Georgia" pitchFamily="18" charset="0"/>
              </a:rPr>
              <a:t>Ш</a:t>
            </a:r>
          </a:p>
          <a:p>
            <a:r>
              <a:rPr lang="ru-RU" sz="6000" b="1" dirty="0" smtClean="0">
                <a:latin typeface="Georgia" pitchFamily="18" charset="0"/>
              </a:rPr>
              <a:t>У</a:t>
            </a:r>
          </a:p>
          <a:p>
            <a:endParaRPr lang="ru-RU" sz="3600" b="1" dirty="0">
              <a:latin typeface="Georgia" pitchFamily="18" charset="0"/>
            </a:endParaRPr>
          </a:p>
        </p:txBody>
      </p:sp>
      <p:pic>
        <p:nvPicPr>
          <p:cNvPr id="15" name="Рисунок 14" descr="0_5c6ed_b0edb551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1428736"/>
            <a:ext cx="2714644" cy="2714644"/>
          </a:xfrm>
          <a:prstGeom prst="rect">
            <a:avLst/>
          </a:prstGeom>
        </p:spPr>
      </p:pic>
      <p:pic>
        <p:nvPicPr>
          <p:cNvPr id="16" name="Рисунок 15" descr="0_5c6e3_23ccb027_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6" y="4214818"/>
            <a:ext cx="2643182" cy="2643182"/>
          </a:xfrm>
          <a:prstGeom prst="rect">
            <a:avLst/>
          </a:prstGeom>
        </p:spPr>
      </p:pic>
      <p:pic>
        <p:nvPicPr>
          <p:cNvPr id="17" name="Рисунок 16" descr="0_5c6f7_bffcfdb3_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5140" y="4357694"/>
            <a:ext cx="2317347" cy="23173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951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a_Albionic" pitchFamily="34" charset="-52"/>
              </a:rPr>
              <a:t>Повторим  правило</a:t>
            </a:r>
            <a:endParaRPr lang="ru-RU" b="1" dirty="0">
              <a:latin typeface="a_Albionic" pitchFamily="34" charset="-52"/>
            </a:endParaRPr>
          </a:p>
        </p:txBody>
      </p:sp>
      <p:pic>
        <p:nvPicPr>
          <p:cNvPr id="12" name="Содержимое 11" descr="e867233cfcb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338" t="40407" r="-4405" b="16976"/>
          <a:stretch>
            <a:fillRect/>
          </a:stretch>
        </p:blipFill>
        <p:spPr>
          <a:xfrm>
            <a:off x="-214346" y="928670"/>
            <a:ext cx="3857652" cy="3591607"/>
          </a:xfrm>
        </p:spPr>
      </p:pic>
      <p:pic>
        <p:nvPicPr>
          <p:cNvPr id="13" name="Содержимое 11" descr="e867233cfcb9.png"/>
          <p:cNvPicPr>
            <a:picLocks noChangeAspect="1"/>
          </p:cNvPicPr>
          <p:nvPr/>
        </p:nvPicPr>
        <p:blipFill>
          <a:blip r:embed="rId2" cstate="print"/>
          <a:srcRect l="50338" t="40407" r="-4405" b="16976"/>
          <a:stretch>
            <a:fillRect/>
          </a:stretch>
        </p:blipFill>
        <p:spPr>
          <a:xfrm>
            <a:off x="5143504" y="928670"/>
            <a:ext cx="3857652" cy="3591607"/>
          </a:xfrm>
          <a:prstGeom prst="rect">
            <a:avLst/>
          </a:prstGeom>
        </p:spPr>
      </p:pic>
      <p:pic>
        <p:nvPicPr>
          <p:cNvPr id="14" name="Содержимое 11" descr="e867233cfcb9.png"/>
          <p:cNvPicPr>
            <a:picLocks noChangeAspect="1"/>
          </p:cNvPicPr>
          <p:nvPr/>
        </p:nvPicPr>
        <p:blipFill>
          <a:blip r:embed="rId2" cstate="print"/>
          <a:srcRect l="50338" t="40407" r="-4405" b="16976"/>
          <a:stretch>
            <a:fillRect/>
          </a:stretch>
        </p:blipFill>
        <p:spPr>
          <a:xfrm>
            <a:off x="2285984" y="3500438"/>
            <a:ext cx="3857652" cy="3591607"/>
          </a:xfrm>
          <a:prstGeom prst="rect">
            <a:avLst/>
          </a:prstGeom>
        </p:spPr>
      </p:pic>
      <p:pic>
        <p:nvPicPr>
          <p:cNvPr id="15" name="Рисунок 14" descr="71626814_5198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429132"/>
            <a:ext cx="1785950" cy="20768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472" y="2000240"/>
            <a:ext cx="24096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>
                <a:latin typeface="Georgia" pitchFamily="18" charset="0"/>
              </a:rPr>
              <a:t>ж</a:t>
            </a:r>
            <a:r>
              <a:rPr lang="ru-RU" sz="4400" b="1" dirty="0" err="1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sz="4400" b="1" dirty="0" err="1" smtClean="0">
                <a:latin typeface="Georgia" pitchFamily="18" charset="0"/>
              </a:rPr>
              <a:t>-ш</a:t>
            </a:r>
            <a:r>
              <a:rPr lang="ru-RU" sz="4400" b="1" dirty="0" err="1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sz="4400" b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4400" b="1" dirty="0" smtClean="0">
                <a:latin typeface="Georgia" pitchFamily="18" charset="0"/>
              </a:rPr>
              <a:t>(</a:t>
            </a:r>
            <a:r>
              <a:rPr lang="ru-RU" sz="4400" b="1" dirty="0" err="1" smtClean="0">
                <a:latin typeface="Georgia" pitchFamily="18" charset="0"/>
              </a:rPr>
              <a:t>ы</a:t>
            </a:r>
            <a:r>
              <a:rPr lang="ru-RU" sz="4400" b="1" dirty="0" smtClean="0">
                <a:latin typeface="Georgia" pitchFamily="18" charset="0"/>
              </a:rPr>
              <a:t>)</a:t>
            </a:r>
            <a:endParaRPr lang="ru-RU" sz="4400" b="1" dirty="0">
              <a:latin typeface="Georgia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500166" y="2857496"/>
            <a:ext cx="571504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1500166" y="2857496"/>
            <a:ext cx="500066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00760" y="2071678"/>
            <a:ext cx="21114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latin typeface="Georgia" pitchFamily="18" charset="0"/>
              </a:rPr>
              <a:t>ч</a:t>
            </a:r>
            <a:r>
              <a:rPr lang="ru-RU" sz="4400" b="1" dirty="0" err="1" smtClean="0">
                <a:solidFill>
                  <a:srgbClr val="FF0000"/>
                </a:solidFill>
                <a:latin typeface="Georgia" pitchFamily="18" charset="0"/>
              </a:rPr>
              <a:t>у</a:t>
            </a:r>
            <a:r>
              <a:rPr lang="ru-RU" sz="4400" b="1" dirty="0" err="1" smtClean="0">
                <a:latin typeface="Georgia" pitchFamily="18" charset="0"/>
              </a:rPr>
              <a:t>-щ</a:t>
            </a:r>
            <a:r>
              <a:rPr lang="ru-RU" sz="4400" b="1" dirty="0" err="1" smtClean="0">
                <a:solidFill>
                  <a:srgbClr val="FF0000"/>
                </a:solidFill>
                <a:latin typeface="Georgia" pitchFamily="18" charset="0"/>
              </a:rPr>
              <a:t>у</a:t>
            </a:r>
            <a:r>
              <a:rPr lang="ru-RU" sz="4400" b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4400" b="1" dirty="0" smtClean="0">
                <a:latin typeface="Georgia" pitchFamily="18" charset="0"/>
              </a:rPr>
              <a:t>(</a:t>
            </a:r>
            <a:r>
              <a:rPr lang="ru-RU" sz="4400" b="1" dirty="0" err="1">
                <a:latin typeface="Georgia" pitchFamily="18" charset="0"/>
              </a:rPr>
              <a:t>ю</a:t>
            </a:r>
            <a:r>
              <a:rPr lang="ru-RU" sz="4400" b="1" dirty="0" smtClean="0">
                <a:latin typeface="Georgia" pitchFamily="18" charset="0"/>
              </a:rPr>
              <a:t>)</a:t>
            </a:r>
            <a:endParaRPr lang="ru-RU" sz="4400" b="1" dirty="0">
              <a:latin typeface="Georgia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6786578" y="2928934"/>
            <a:ext cx="571504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786578" y="2928934"/>
            <a:ext cx="571504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14678" y="4500570"/>
            <a:ext cx="21499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latin typeface="Georgia" pitchFamily="18" charset="0"/>
              </a:rPr>
              <a:t>ч</a:t>
            </a:r>
            <a:r>
              <a:rPr lang="ru-RU" sz="4400" b="1" dirty="0" err="1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sz="4400" b="1" dirty="0" err="1" smtClean="0">
                <a:latin typeface="Georgia" pitchFamily="18" charset="0"/>
              </a:rPr>
              <a:t>-щ</a:t>
            </a:r>
            <a:r>
              <a:rPr lang="ru-RU" sz="4400" b="1" dirty="0" err="1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sz="4400" b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4400" b="1" dirty="0" smtClean="0">
                <a:latin typeface="Georgia" pitchFamily="18" charset="0"/>
              </a:rPr>
              <a:t>(я)</a:t>
            </a:r>
            <a:endParaRPr lang="ru-RU" sz="4400" b="1" dirty="0">
              <a:latin typeface="Georgia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4071934" y="5357826"/>
            <a:ext cx="428628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071934" y="5357826"/>
            <a:ext cx="428628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" name="Рисунок 30" descr="71626831_3198235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4643446"/>
            <a:ext cx="1554109" cy="1819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7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a_Albionic" pitchFamily="34" charset="-52"/>
              </a:rPr>
              <a:t>Вставьте </a:t>
            </a:r>
            <a:r>
              <a:rPr lang="ru-RU" dirty="0">
                <a:latin typeface="a_Albionic" pitchFamily="34" charset="-52"/>
              </a:rPr>
              <a:t>пропущенные </a:t>
            </a:r>
            <a:r>
              <a:rPr lang="ru-RU" dirty="0" smtClean="0">
                <a:latin typeface="a_Albionic" pitchFamily="34" charset="-52"/>
              </a:rPr>
              <a:t>буквы</a:t>
            </a:r>
            <a:r>
              <a:rPr lang="ru-RU" dirty="0">
                <a:latin typeface="a_Albionic" pitchFamily="34" charset="-52"/>
              </a:rPr>
              <a:t/>
            </a:r>
            <a:br>
              <a:rPr lang="ru-RU" dirty="0">
                <a:latin typeface="a_Albionic" pitchFamily="34" charset="-52"/>
              </a:rPr>
            </a:br>
            <a:endParaRPr lang="ru-RU" dirty="0">
              <a:latin typeface="a_Albionic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571612"/>
            <a:ext cx="5857916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b="1" dirty="0" err="1" smtClean="0">
                <a:latin typeface="Georgia" pitchFamily="18" charset="0"/>
              </a:rPr>
              <a:t>Снеж_нка</a:t>
            </a:r>
            <a:r>
              <a:rPr lang="ru-RU" sz="3600" b="1" dirty="0" smtClean="0">
                <a:latin typeface="Georgia" pitchFamily="18" charset="0"/>
              </a:rPr>
              <a:t>, </a:t>
            </a:r>
            <a:r>
              <a:rPr lang="ru-RU" sz="3600" b="1" dirty="0" err="1" smtClean="0">
                <a:latin typeface="Georgia" pitchFamily="18" charset="0"/>
              </a:rPr>
              <a:t>ш_рокий</a:t>
            </a:r>
            <a:r>
              <a:rPr lang="ru-RU" sz="3600" b="1" dirty="0" smtClean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верш_на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площ_дь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ж_дкость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тиш_на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 smtClean="0">
                <a:latin typeface="Georgia" pitchFamily="18" charset="0"/>
              </a:rPr>
              <a:t>ч_десный</a:t>
            </a:r>
            <a:r>
              <a:rPr lang="ru-RU" sz="3600" b="1" dirty="0" smtClean="0">
                <a:latin typeface="Georgia" pitchFamily="18" charset="0"/>
              </a:rPr>
              <a:t>, </a:t>
            </a:r>
            <a:r>
              <a:rPr lang="ru-RU" sz="3600" b="1" dirty="0" err="1" smtClean="0">
                <a:latin typeface="Georgia" pitchFamily="18" charset="0"/>
              </a:rPr>
              <a:t>ж_знь</a:t>
            </a:r>
            <a:r>
              <a:rPr lang="ru-RU" sz="3600" b="1" dirty="0" smtClean="0">
                <a:latin typeface="Georgia" pitchFamily="18" charset="0"/>
              </a:rPr>
              <a:t>, </a:t>
            </a:r>
            <a:r>
              <a:rPr lang="ru-RU" sz="3600" b="1" dirty="0" err="1" smtClean="0">
                <a:latin typeface="Georgia" pitchFamily="18" charset="0"/>
              </a:rPr>
              <a:t>ш_тьё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ч_ща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ч_стушки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 smtClean="0">
                <a:latin typeface="Georgia" pitchFamily="18" charset="0"/>
              </a:rPr>
              <a:t>ч_ткость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ч_хлый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ош_бка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скуч_ет</a:t>
            </a:r>
            <a:r>
              <a:rPr lang="ru-RU" sz="3600" b="1" dirty="0">
                <a:latin typeface="Georgia" pitchFamily="18" charset="0"/>
              </a:rPr>
              <a:t>.</a:t>
            </a:r>
          </a:p>
        </p:txBody>
      </p:sp>
      <p:pic>
        <p:nvPicPr>
          <p:cNvPr id="12" name="Рисунок 11" descr="69260993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2500330" cy="47945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14876" y="1571612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3702" y="1571612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4876" y="2143116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6644" y="2071678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7620" y="2643182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2330" y="2643182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6182" y="3214686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72264" y="3214686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7620" y="3786190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2132" y="3786190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6182" y="4286256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4286256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14744" y="4857760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57950" y="4857760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5429264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</p:spTree>
    <p:extLst>
      <p:ext uri="{BB962C8B-B14F-4D97-AF65-F5344CB8AC3E}">
        <p14:creationId xmlns="" xmlns:p14="http://schemas.microsoft.com/office/powerpoint/2010/main" val="212899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Запомни исключения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Ж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ри      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Брош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Параш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8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389</TotalTime>
  <Words>265</Words>
  <Application>Microsoft Office PowerPoint</Application>
  <PresentationFormat>Экран (4:3)</PresentationFormat>
  <Paragraphs>110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Правописание буквенных сочетаний</vt:lpstr>
      <vt:lpstr>Орфоэпическая минутка</vt:lpstr>
      <vt:lpstr>Написание большинства морфем подчиняется требованию писать их одинаково, т. е. независимо от произношения</vt:lpstr>
      <vt:lpstr>Отдельную группу правил составляют написания некоторых буквенных сочетаний</vt:lpstr>
      <vt:lpstr>  Прочитайте стихотворение  А. Милна   (перевод Б. Заходера)  Жили два медвежонка в чащобе глухой, И один был хороший, другой был плохой,  И хороший твердил своё: «Дважды один», А плохой всё немытый ходил.   Найдите в тексте всегда твердые и всегда мягкие шипящие. Запишите их в транскрипции    </vt:lpstr>
      <vt:lpstr>Повторим  правило</vt:lpstr>
      <vt:lpstr>Повторим  правило</vt:lpstr>
      <vt:lpstr> Вставьте пропущенные буквы </vt:lpstr>
      <vt:lpstr>Запомни исключения</vt:lpstr>
      <vt:lpstr>Закончи предложения</vt:lpstr>
      <vt:lpstr>Закончи предложения</vt:lpstr>
      <vt:lpstr>Закончи предложения</vt:lpstr>
      <vt:lpstr> Запишите поморфемно слова </vt:lpstr>
      <vt:lpstr>Правописание сочетаний ча-ща, чу-щу, жи-ши надо отличать  от написания слов с безударной гласной в корне слова</vt:lpstr>
      <vt:lpstr>К данным словам подберите синонимы с сочетаниями ЧУ, ЧА, ЩА</vt:lpstr>
      <vt:lpstr>В буквенных сочетаниях чн, чк, нч, нщ, рщ</vt:lpstr>
      <vt:lpstr>По словообразовательным моделям  упражнения 190 составьте и запишите слова, подчеркните сочетания чн, чк, нч,рщ,щн</vt:lpstr>
      <vt:lpstr>Подведем итог</vt:lpstr>
      <vt:lpstr>Самостоятельная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Буквы И, У, А после шипящих.</dc:title>
  <dc:creator>Александр</dc:creator>
  <cp:lastModifiedBy>admin</cp:lastModifiedBy>
  <cp:revision>38</cp:revision>
  <dcterms:created xsi:type="dcterms:W3CDTF">2013-10-09T08:56:57Z</dcterms:created>
  <dcterms:modified xsi:type="dcterms:W3CDTF">2017-12-28T05:35:02Z</dcterms:modified>
</cp:coreProperties>
</file>